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6" r:id="rId2"/>
    <p:sldId id="279" r:id="rId3"/>
    <p:sldId id="317" r:id="rId4"/>
    <p:sldId id="327" r:id="rId5"/>
    <p:sldId id="323" r:id="rId6"/>
    <p:sldId id="318" r:id="rId7"/>
    <p:sldId id="329" r:id="rId8"/>
    <p:sldId id="328" r:id="rId9"/>
    <p:sldId id="324" r:id="rId10"/>
    <p:sldId id="330" r:id="rId11"/>
    <p:sldId id="308" r:id="rId12"/>
  </p:sldIdLst>
  <p:sldSz cx="9144000" cy="6858000" type="screen4x3"/>
  <p:notesSz cx="6735763" cy="98663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orient="horz" pos="3974" userDrawn="1">
          <p15:clr>
            <a:srgbClr val="A4A3A4"/>
          </p15:clr>
        </p15:guide>
        <p15:guide id="3" orient="horz" pos="4320" userDrawn="1">
          <p15:clr>
            <a:srgbClr val="A4A3A4"/>
          </p15:clr>
        </p15:guide>
        <p15:guide id="4" orient="horz" pos="164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930" userDrawn="1">
          <p15:clr>
            <a:srgbClr val="A4A3A4"/>
          </p15:clr>
        </p15:guide>
        <p15:guide id="7" pos="5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C"/>
    <a:srgbClr val="005EA8"/>
    <a:srgbClr val="FFFFFF"/>
    <a:srgbClr val="58585A"/>
    <a:srgbClr val="ED1C24"/>
    <a:srgbClr val="DCDCDC"/>
    <a:srgbClr val="DDDDDD"/>
    <a:srgbClr val="DEDEDE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1"/>
    <p:restoredTop sz="96586" autoAdjust="0"/>
  </p:normalViewPr>
  <p:slideViewPr>
    <p:cSldViewPr snapToObjects="1">
      <p:cViewPr varScale="1">
        <p:scale>
          <a:sx n="131" d="100"/>
          <a:sy n="131" d="100"/>
        </p:scale>
        <p:origin x="592" y="184"/>
      </p:cViewPr>
      <p:guideLst>
        <p:guide orient="horz" pos="2205"/>
        <p:guide orient="horz" pos="3974"/>
        <p:guide orient="horz" pos="4320"/>
        <p:guide orient="horz" pos="164"/>
        <p:guide pos="2880"/>
        <p:guide pos="930"/>
        <p:guide pos="560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4112" y="224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D1A1D13-9EF1-4D19-A21C-C0E1E3969E02}" type="datetimeFigureOut">
              <a:rPr lang="de-DE"/>
              <a:pPr>
                <a:defRPr/>
              </a:pPr>
              <a:t>17.11.17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46418FE-335B-4206-98D8-660D2A14AD1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952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88889A7-0FED-4FEB-8ADA-0B54805BAB1B}" type="datetimeFigureOut">
              <a:rPr lang="de-DE"/>
              <a:pPr>
                <a:defRPr/>
              </a:pPr>
              <a:t>17.11.17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F27920A-A0D5-4FAB-91A7-315D5046B10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356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528" y="260648"/>
            <a:ext cx="8496944" cy="1193148"/>
          </a:xfrm>
        </p:spPr>
        <p:txBody>
          <a:bodyPr anchor="t"/>
          <a:lstStyle>
            <a:lvl1pPr algn="l">
              <a:lnSpc>
                <a:spcPct val="100000"/>
              </a:lnSpc>
              <a:defRPr sz="3200" baseline="0">
                <a:solidFill>
                  <a:srgbClr val="005EA8"/>
                </a:solidFill>
              </a:defRPr>
            </a:lvl1pPr>
          </a:lstStyle>
          <a:p>
            <a:r>
              <a:rPr lang="de-DE" dirty="0" smtClean="0"/>
              <a:t>Brand Titelfolie für die Präsentation – Headline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19734" y="1522884"/>
            <a:ext cx="8500738" cy="1440160"/>
          </a:xfrm>
        </p:spPr>
        <p:txBody>
          <a:bodyPr lIns="90000" rIns="90000"/>
          <a:lstStyle>
            <a:lvl1pPr marL="0" indent="0" algn="l">
              <a:buNone/>
              <a:defRPr sz="1800">
                <a:solidFill>
                  <a:srgbClr val="005EA8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2" name="Textfeld 8"/>
          <p:cNvSpPr txBox="1">
            <a:spLocks noChangeArrowheads="1"/>
          </p:cNvSpPr>
          <p:nvPr userDrawn="1"/>
        </p:nvSpPr>
        <p:spPr bwMode="auto">
          <a:xfrm>
            <a:off x="107507" y="6531577"/>
            <a:ext cx="12239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de-DE" sz="900" dirty="0">
                <a:solidFill>
                  <a:srgbClr val="005EA8"/>
                </a:solidFill>
              </a:rPr>
              <a:t>© CHECK24 </a:t>
            </a:r>
            <a:r>
              <a:rPr lang="de-DE" sz="900" dirty="0" smtClean="0">
                <a:solidFill>
                  <a:srgbClr val="005EA8"/>
                </a:solidFill>
              </a:rPr>
              <a:t>2016</a:t>
            </a:r>
            <a:endParaRPr lang="de-DE" sz="900" dirty="0">
              <a:solidFill>
                <a:srgbClr val="005E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24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5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91067" y="332656"/>
            <a:ext cx="7344816" cy="1193148"/>
          </a:xfrm>
        </p:spPr>
        <p:txBody>
          <a:bodyPr anchor="t"/>
          <a:lstStyle>
            <a:lvl1pPr algn="ctr">
              <a:lnSpc>
                <a:spcPct val="100000"/>
              </a:lnSpc>
              <a:defRPr sz="3200" baseline="0">
                <a:solidFill>
                  <a:srgbClr val="005EA8"/>
                </a:solidFill>
              </a:defRPr>
            </a:lvl1pPr>
          </a:lstStyle>
          <a:p>
            <a:r>
              <a:rPr lang="de-DE" dirty="0" smtClean="0"/>
              <a:t>Brand Titelfolie für die Präsentation – Headline</a:t>
            </a:r>
            <a:endParaRPr lang="de-DE" dirty="0"/>
          </a:p>
        </p:txBody>
      </p:sp>
      <p:sp>
        <p:nvSpPr>
          <p:cNvPr id="12" name="Textfeld 8"/>
          <p:cNvSpPr txBox="1">
            <a:spLocks noChangeArrowheads="1"/>
          </p:cNvSpPr>
          <p:nvPr userDrawn="1"/>
        </p:nvSpPr>
        <p:spPr bwMode="auto">
          <a:xfrm>
            <a:off x="107507" y="6531577"/>
            <a:ext cx="12239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de-DE" sz="900" dirty="0">
                <a:solidFill>
                  <a:srgbClr val="005EA8"/>
                </a:solidFill>
              </a:rPr>
              <a:t>© CHECK24 </a:t>
            </a:r>
            <a:r>
              <a:rPr lang="de-DE" sz="900" dirty="0" smtClean="0">
                <a:solidFill>
                  <a:srgbClr val="005EA8"/>
                </a:solidFill>
              </a:rPr>
              <a:t>2016</a:t>
            </a:r>
            <a:endParaRPr lang="de-DE" sz="900" dirty="0">
              <a:solidFill>
                <a:srgbClr val="005E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8" y="-27409"/>
            <a:ext cx="9150538" cy="68812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04371" y="2417862"/>
            <a:ext cx="6173651" cy="1138276"/>
          </a:xfrm>
        </p:spPr>
        <p:txBody>
          <a:bodyPr anchor="t"/>
          <a:lstStyle>
            <a:lvl1pPr algn="l">
              <a:lnSpc>
                <a:spcPct val="100000"/>
              </a:lnSpc>
              <a:defRPr sz="3200" baseline="0">
                <a:solidFill>
                  <a:srgbClr val="005EA8"/>
                </a:solidFill>
              </a:defRPr>
            </a:lvl1pPr>
          </a:lstStyle>
          <a:p>
            <a:r>
              <a:rPr lang="de-DE" dirty="0" smtClean="0"/>
              <a:t>Neutrale Titelfolie für die Präsentation – Headline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04367" y="3717032"/>
            <a:ext cx="6173652" cy="792088"/>
          </a:xfrm>
        </p:spPr>
        <p:txBody>
          <a:bodyPr lIns="90000" rIns="90000"/>
          <a:lstStyle>
            <a:lvl1pPr marL="0" indent="0" algn="l">
              <a:buNone/>
              <a:defRPr sz="1800">
                <a:solidFill>
                  <a:srgbClr val="005EA8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feld 8"/>
          <p:cNvSpPr txBox="1">
            <a:spLocks noChangeArrowheads="1"/>
          </p:cNvSpPr>
          <p:nvPr userDrawn="1"/>
        </p:nvSpPr>
        <p:spPr bwMode="auto">
          <a:xfrm>
            <a:off x="107507" y="6531577"/>
            <a:ext cx="12239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de-DE" sz="900" dirty="0">
                <a:solidFill>
                  <a:srgbClr val="005EA8"/>
                </a:solidFill>
              </a:rPr>
              <a:t>© CHECK24 </a:t>
            </a:r>
            <a:r>
              <a:rPr lang="de-DE" sz="900" dirty="0" smtClean="0">
                <a:solidFill>
                  <a:srgbClr val="005EA8"/>
                </a:solidFill>
              </a:rPr>
              <a:t>2016</a:t>
            </a:r>
            <a:endParaRPr lang="de-DE" sz="900" dirty="0">
              <a:solidFill>
                <a:srgbClr val="005EA8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70" y="6237312"/>
            <a:ext cx="1449452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7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62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56000" y="3212977"/>
            <a:ext cx="5832004" cy="1362075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3200" b="1" cap="all">
                <a:solidFill>
                  <a:srgbClr val="005EA8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feld 8"/>
          <p:cNvSpPr txBox="1">
            <a:spLocks noChangeArrowheads="1"/>
          </p:cNvSpPr>
          <p:nvPr userDrawn="1"/>
        </p:nvSpPr>
        <p:spPr bwMode="auto">
          <a:xfrm>
            <a:off x="107507" y="6531577"/>
            <a:ext cx="12239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de-DE" sz="900" dirty="0">
                <a:solidFill>
                  <a:srgbClr val="005EA8"/>
                </a:solidFill>
              </a:rPr>
              <a:t>© CHECK24 </a:t>
            </a:r>
            <a:r>
              <a:rPr lang="de-DE" sz="900" dirty="0" smtClean="0">
                <a:solidFill>
                  <a:srgbClr val="005EA8"/>
                </a:solidFill>
              </a:rPr>
              <a:t>2016</a:t>
            </a:r>
            <a:endParaRPr lang="de-DE" sz="900" dirty="0">
              <a:solidFill>
                <a:srgbClr val="005EA8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70" y="6237312"/>
            <a:ext cx="1449452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9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/>
          <p:cNvSpPr txBox="1">
            <a:spLocks noChangeArrowheads="1"/>
          </p:cNvSpPr>
          <p:nvPr userDrawn="1"/>
        </p:nvSpPr>
        <p:spPr bwMode="auto">
          <a:xfrm>
            <a:off x="4319588" y="6524077"/>
            <a:ext cx="5048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BB2FE11C-9859-4D81-9BAE-F238BC6655C2}" type="slidenum">
              <a:rPr lang="de-DE" sz="900" b="0" i="0" baseline="0" smtClean="0">
                <a:solidFill>
                  <a:srgbClr val="005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de-DE" sz="900" b="0" i="0" baseline="0" dirty="0">
              <a:solidFill>
                <a:srgbClr val="005E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elplatzhalter 1"/>
          <p:cNvSpPr>
            <a:spLocks noGrp="1"/>
          </p:cNvSpPr>
          <p:nvPr>
            <p:ph type="title"/>
          </p:nvPr>
        </p:nvSpPr>
        <p:spPr bwMode="auto">
          <a:xfrm>
            <a:off x="251520" y="0"/>
            <a:ext cx="864556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5720" rIns="9000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282205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89" userDrawn="1">
          <p15:clr>
            <a:srgbClr val="FBAE40"/>
          </p15:clr>
        </p15:guide>
        <p15:guide id="2" pos="560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>
            <a:spLocks noChangeArrowheads="1"/>
          </p:cNvSpPr>
          <p:nvPr userDrawn="1"/>
        </p:nvSpPr>
        <p:spPr bwMode="auto">
          <a:xfrm>
            <a:off x="4319588" y="6524078"/>
            <a:ext cx="5048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BB2FE11C-9859-4D81-9BAE-F238BC6655C2}" type="slidenum">
              <a:rPr lang="de-DE" sz="900" b="0" i="0" baseline="0" smtClean="0">
                <a:solidFill>
                  <a:srgbClr val="005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de-DE" sz="900" b="0" i="0" baseline="0" dirty="0">
              <a:solidFill>
                <a:srgbClr val="005E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Inhaltsplatzhalter 2"/>
          <p:cNvSpPr>
            <a:spLocks noGrp="1"/>
          </p:cNvSpPr>
          <p:nvPr>
            <p:ph sz="half" idx="1"/>
          </p:nvPr>
        </p:nvSpPr>
        <p:spPr>
          <a:xfrm>
            <a:off x="251523" y="1268419"/>
            <a:ext cx="8645567" cy="4896891"/>
          </a:xfrm>
        </p:spPr>
        <p:txBody>
          <a:bodyPr lIns="90000" rIns="90000"/>
          <a:lstStyle>
            <a:lvl1pPr marL="134541" indent="-134541">
              <a:buFont typeface="Arial" panose="020B0604020202020204" pitchFamily="34" charset="0"/>
              <a:buChar char="•"/>
              <a:defRPr sz="1400" baseline="0"/>
            </a:lvl1pPr>
            <a:lvl2pPr marL="336947" indent="-133350">
              <a:buFont typeface="Symbol" panose="05050102010706020507" pitchFamily="18" charset="2"/>
              <a:buChar char="-"/>
              <a:defRPr sz="1400" baseline="0"/>
            </a:lvl2pPr>
            <a:lvl3pPr marL="470297" indent="-133350">
              <a:buFont typeface="Symbol" panose="05050102010706020507" pitchFamily="18" charset="2"/>
              <a:buChar char="-"/>
              <a:defRPr sz="1400" baseline="0"/>
            </a:lvl3pPr>
            <a:lvl4pPr marL="603647" indent="-133350">
              <a:buFont typeface="Symbol" panose="05050102010706020507" pitchFamily="18" charset="2"/>
              <a:buChar char="-"/>
              <a:defRPr sz="1400" baseline="0"/>
            </a:lvl4pPr>
            <a:lvl5pPr marL="736997" indent="-133350">
              <a:buFont typeface="Symbol" panose="05050102010706020507" pitchFamily="18" charset="2"/>
              <a:buChar char="-"/>
              <a:defRPr sz="1400" baseline="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auto">
          <a:xfrm>
            <a:off x="251520" y="0"/>
            <a:ext cx="864556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5720" rIns="9000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6934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68419"/>
            <a:ext cx="4024840" cy="4896891"/>
          </a:xfrm>
        </p:spPr>
        <p:txBody>
          <a:bodyPr lIns="90000" rIns="90000"/>
          <a:lstStyle>
            <a:lvl1pPr marL="134541" indent="-134541">
              <a:buFont typeface="Arial" panose="020B0604020202020204" pitchFamily="34" charset="0"/>
              <a:buChar char="•"/>
              <a:defRPr sz="1400" baseline="0"/>
            </a:lvl1pPr>
            <a:lvl2pPr marL="336947" indent="-133350">
              <a:buFont typeface="Symbol" panose="05050102010706020507" pitchFamily="18" charset="2"/>
              <a:buChar char="-"/>
              <a:defRPr sz="1400" baseline="0"/>
            </a:lvl2pPr>
            <a:lvl3pPr marL="470297" indent="-133350">
              <a:buFont typeface="Symbol" panose="05050102010706020507" pitchFamily="18" charset="2"/>
              <a:buChar char="-"/>
              <a:defRPr sz="1400" baseline="0"/>
            </a:lvl3pPr>
            <a:lvl4pPr marL="603647" indent="-133350">
              <a:buFont typeface="Symbol" panose="05050102010706020507" pitchFamily="18" charset="2"/>
              <a:buChar char="-"/>
              <a:defRPr sz="1400" baseline="0"/>
            </a:lvl4pPr>
            <a:lvl5pPr marL="736997" indent="-133350">
              <a:buFont typeface="Symbol" panose="05050102010706020507" pitchFamily="18" charset="2"/>
              <a:buChar char="-"/>
              <a:defRPr sz="1400" baseline="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extfeld 6"/>
          <p:cNvSpPr txBox="1">
            <a:spLocks noChangeArrowheads="1"/>
          </p:cNvSpPr>
          <p:nvPr userDrawn="1"/>
        </p:nvSpPr>
        <p:spPr bwMode="auto">
          <a:xfrm>
            <a:off x="4319588" y="6524078"/>
            <a:ext cx="5048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BB2FE11C-9859-4D81-9BAE-F238BC6655C2}" type="slidenum">
              <a:rPr lang="de-DE" sz="900" b="0" i="0" baseline="0" smtClean="0">
                <a:solidFill>
                  <a:srgbClr val="005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de-DE" sz="900" b="0" i="0" baseline="0" dirty="0">
              <a:solidFill>
                <a:srgbClr val="005E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Inhaltsplatzhalter 2"/>
          <p:cNvSpPr>
            <a:spLocks noGrp="1"/>
          </p:cNvSpPr>
          <p:nvPr>
            <p:ph sz="half" idx="10"/>
          </p:nvPr>
        </p:nvSpPr>
        <p:spPr>
          <a:xfrm>
            <a:off x="4872249" y="1268419"/>
            <a:ext cx="4024840" cy="4896891"/>
          </a:xfrm>
        </p:spPr>
        <p:txBody>
          <a:bodyPr lIns="90000" rIns="90000"/>
          <a:lstStyle>
            <a:lvl1pPr marL="134541" indent="-134541">
              <a:buFont typeface="Arial" panose="020B0604020202020204" pitchFamily="34" charset="0"/>
              <a:buChar char="•"/>
              <a:defRPr sz="1400" baseline="0"/>
            </a:lvl1pPr>
            <a:lvl2pPr marL="336947" indent="-133350">
              <a:buFont typeface="Symbol" panose="05050102010706020507" pitchFamily="18" charset="2"/>
              <a:buChar char="-"/>
              <a:defRPr sz="1400" baseline="0"/>
            </a:lvl2pPr>
            <a:lvl3pPr marL="470297" indent="-133350">
              <a:buFont typeface="Symbol" panose="05050102010706020507" pitchFamily="18" charset="2"/>
              <a:buChar char="-"/>
              <a:defRPr sz="1400" baseline="0"/>
            </a:lvl3pPr>
            <a:lvl4pPr marL="603647" indent="-133350">
              <a:buFont typeface="Symbol" panose="05050102010706020507" pitchFamily="18" charset="2"/>
              <a:buChar char="-"/>
              <a:defRPr sz="1400" baseline="0"/>
            </a:lvl4pPr>
            <a:lvl5pPr marL="736997" indent="-133350">
              <a:buFont typeface="Symbol" panose="05050102010706020507" pitchFamily="18" charset="2"/>
              <a:buChar char="-"/>
              <a:defRPr sz="1400" baseline="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 bwMode="auto">
          <a:xfrm>
            <a:off x="251520" y="0"/>
            <a:ext cx="864556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5720" rIns="9000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705478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/>
          <p:cNvSpPr txBox="1">
            <a:spLocks noChangeArrowheads="1"/>
          </p:cNvSpPr>
          <p:nvPr userDrawn="1"/>
        </p:nvSpPr>
        <p:spPr bwMode="auto">
          <a:xfrm>
            <a:off x="4319588" y="6524078"/>
            <a:ext cx="5048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BB2FE11C-9859-4D81-9BAE-F238BC6655C2}" type="slidenum">
              <a:rPr lang="de-DE" sz="900" b="0" i="0" baseline="0" smtClean="0">
                <a:solidFill>
                  <a:srgbClr val="005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de-DE" sz="900" b="0" i="0" baseline="0" dirty="0">
              <a:solidFill>
                <a:srgbClr val="005E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3" y="863604"/>
            <a:ext cx="8645567" cy="333375"/>
          </a:xfrm>
        </p:spPr>
        <p:txBody>
          <a:bodyPr lIns="90000" rIns="90000"/>
          <a:lstStyle>
            <a:lvl1pPr marL="0" indent="0">
              <a:buNone/>
              <a:defRPr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 bwMode="auto">
          <a:xfrm>
            <a:off x="251520" y="0"/>
            <a:ext cx="864556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5720" rIns="9000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193184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89" userDrawn="1">
          <p15:clr>
            <a:srgbClr val="FBAE40"/>
          </p15:clr>
        </p15:guide>
        <p15:guide id="2" pos="560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>
            <a:spLocks noChangeArrowheads="1"/>
          </p:cNvSpPr>
          <p:nvPr userDrawn="1"/>
        </p:nvSpPr>
        <p:spPr bwMode="auto">
          <a:xfrm>
            <a:off x="4319588" y="6429554"/>
            <a:ext cx="5048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BB2FE11C-9859-4D81-9BAE-F238BC6655C2}" type="slidenum">
              <a:rPr lang="de-DE" sz="900" b="1" smtClean="0">
                <a:solidFill>
                  <a:srgbClr val="005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de-DE" sz="900" dirty="0">
              <a:solidFill>
                <a:srgbClr val="005E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474" y="6472763"/>
            <a:ext cx="1022280" cy="2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88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251520" y="0"/>
            <a:ext cx="864556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5720" rIns="9000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 dirty="0" smtClean="0"/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1520" y="1268413"/>
            <a:ext cx="8645568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30" y="6348976"/>
            <a:ext cx="1168491" cy="46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7" r:id="rId2"/>
    <p:sldLayoutId id="2147483715" r:id="rId3"/>
    <p:sldLayoutId id="2147483716" r:id="rId4"/>
    <p:sldLayoutId id="2147483719" r:id="rId5"/>
    <p:sldLayoutId id="2147483717" r:id="rId6"/>
    <p:sldLayoutId id="2147483723" r:id="rId7"/>
    <p:sldLayoutId id="2147483724" r:id="rId8"/>
    <p:sldLayoutId id="2147483726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ts val="1979"/>
        </a:lnSpc>
        <a:spcBef>
          <a:spcPct val="0"/>
        </a:spcBef>
        <a:spcAft>
          <a:spcPct val="0"/>
        </a:spcAft>
        <a:defRPr sz="2400" b="1" kern="1200" baseline="0">
          <a:solidFill>
            <a:srgbClr val="005EA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ts val="1979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lnSpc>
          <a:spcPts val="1979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lnSpc>
          <a:spcPts val="1979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lnSpc>
          <a:spcPts val="1979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lnSpc>
          <a:spcPts val="1979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lnSpc>
          <a:spcPts val="1979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lnSpc>
          <a:spcPts val="1979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lnSpc>
          <a:spcPts val="1979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34541" indent="-134541" algn="l" rtl="0" eaLnBrk="0" fontAlgn="base" hangingPunct="0">
        <a:spcBef>
          <a:spcPct val="20000"/>
        </a:spcBef>
        <a:spcAft>
          <a:spcPts val="675"/>
        </a:spcAft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36947" indent="-138113" algn="l" rtl="0" eaLnBrk="0" fontAlgn="base" hangingPunct="0">
        <a:spcBef>
          <a:spcPct val="20000"/>
        </a:spcBef>
        <a:spcAft>
          <a:spcPts val="450"/>
        </a:spcAft>
        <a:buClr>
          <a:schemeClr val="tx2"/>
        </a:buClr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69106" indent="-132160" algn="l" rtl="0" eaLnBrk="0" fontAlgn="base" hangingPunct="0">
        <a:spcBef>
          <a:spcPct val="20000"/>
        </a:spcBef>
        <a:spcAft>
          <a:spcPts val="300"/>
        </a:spcAft>
        <a:buClr>
          <a:schemeClr val="tx2"/>
        </a:buClr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07219" indent="-138113" algn="l" rtl="0" eaLnBrk="0" fontAlgn="base" hangingPunct="0">
        <a:spcBef>
          <a:spcPct val="20000"/>
        </a:spcBef>
        <a:spcAft>
          <a:spcPts val="225"/>
        </a:spcAft>
        <a:buClr>
          <a:schemeClr val="tx2"/>
        </a:buClr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39379" indent="-132160" algn="l" rtl="0" eaLnBrk="0" fontAlgn="base" hangingPunct="0">
        <a:spcBef>
          <a:spcPct val="20000"/>
        </a:spcBef>
        <a:spcAft>
          <a:spcPts val="150"/>
        </a:spcAft>
        <a:buClr>
          <a:schemeClr val="tx2"/>
        </a:buClr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31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>
            <a:spLocks noChangeAspect="1"/>
          </p:cNvSpPr>
          <p:nvPr/>
        </p:nvSpPr>
        <p:spPr>
          <a:xfrm>
            <a:off x="2771800" y="1700238"/>
            <a:ext cx="3600400" cy="360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44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 </a:t>
            </a:r>
            <a:r>
              <a:rPr lang="de-DE" sz="44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endParaRPr lang="de-DE" sz="44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44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CHECK24</a:t>
            </a:r>
            <a:endParaRPr lang="de-DE" sz="4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85543" y="6021288"/>
            <a:ext cx="44104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Daniele </a:t>
            </a:r>
            <a:r>
              <a:rPr lang="de-DE" sz="2400" b="1" dirty="0" smtClean="0">
                <a:solidFill>
                  <a:schemeClr val="bg1"/>
                </a:solidFill>
              </a:rPr>
              <a:t>Cinquantini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Head </a:t>
            </a:r>
            <a:r>
              <a:rPr lang="de-DE" b="1" dirty="0" err="1" smtClean="0">
                <a:solidFill>
                  <a:schemeClr val="bg1"/>
                </a:solidFill>
              </a:rPr>
              <a:t>of</a:t>
            </a:r>
            <a:r>
              <a:rPr lang="de-DE" b="1" dirty="0" smtClean="0">
                <a:solidFill>
                  <a:schemeClr val="bg1"/>
                </a:solidFill>
              </a:rPr>
              <a:t> Department Software Development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53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price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20688"/>
            <a:ext cx="8316416" cy="57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5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>
            <a:spLocks noChangeAspect="1"/>
          </p:cNvSpPr>
          <p:nvPr/>
        </p:nvSpPr>
        <p:spPr>
          <a:xfrm>
            <a:off x="2771800" y="1700238"/>
            <a:ext cx="3600400" cy="360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28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endParaRPr lang="de-DE" sz="28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8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de-DE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DE" sz="2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9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3" y="1556792"/>
            <a:ext cx="5112565" cy="4896891"/>
          </a:xfrm>
        </p:spPr>
        <p:txBody>
          <a:bodyPr/>
          <a:lstStyle/>
          <a:p>
            <a:r>
              <a:rPr lang="en-US" sz="1600" dirty="0"/>
              <a:t>Leading comparison portal in </a:t>
            </a:r>
            <a:r>
              <a:rPr lang="en-US" sz="1600" dirty="0" smtClean="0"/>
              <a:t>Germany</a:t>
            </a:r>
          </a:p>
          <a:p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Our values: be a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igital leader, be agile, initiate change, enhance the speed</a:t>
            </a:r>
          </a:p>
          <a:p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Over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40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 products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600" dirty="0"/>
              <a:t>~</a:t>
            </a:r>
            <a:r>
              <a:rPr lang="en-US" sz="1600" dirty="0" smtClean="0"/>
              <a:t>1000 employees in Munich</a:t>
            </a:r>
            <a:endParaRPr lang="en-US" sz="1600" dirty="0"/>
          </a:p>
          <a:p>
            <a:r>
              <a:rPr lang="en-US" sz="1600" dirty="0"/>
              <a:t>~</a:t>
            </a:r>
            <a:r>
              <a:rPr lang="en-US" sz="1600" dirty="0" smtClean="0"/>
              <a:t>300 developers in Munich</a:t>
            </a:r>
            <a:endParaRPr lang="en-US" sz="1600" dirty="0"/>
          </a:p>
          <a:p>
            <a:r>
              <a:rPr lang="en-US" sz="1600" dirty="0" smtClean="0"/>
              <a:t>Fast growing </a:t>
            </a:r>
            <a:r>
              <a:rPr lang="en-US" sz="1600" dirty="0"/>
              <a:t>by remaining agile</a:t>
            </a:r>
          </a:p>
          <a:p>
            <a:r>
              <a:rPr lang="en-US" sz="1600" dirty="0" smtClean="0"/>
              <a:t>12 locations</a:t>
            </a:r>
          </a:p>
          <a:p>
            <a:r>
              <a:rPr lang="en-US" sz="1600" dirty="0" smtClean="0"/>
              <a:t>Plenty of career opportunities</a:t>
            </a:r>
          </a:p>
          <a:p>
            <a:r>
              <a:rPr lang="en-US" sz="1600" dirty="0" smtClean="0"/>
              <a:t>Many company-sponsored fun activities and events</a:t>
            </a:r>
            <a:endParaRPr lang="en-US" sz="1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2317" y="106363"/>
            <a:ext cx="8645568" cy="863600"/>
          </a:xfrm>
        </p:spPr>
        <p:txBody>
          <a:bodyPr/>
          <a:lstStyle/>
          <a:p>
            <a:r>
              <a:rPr lang="de-DE" dirty="0" smtClean="0"/>
              <a:t>CHECK24 </a:t>
            </a:r>
            <a:r>
              <a:rPr lang="mr-IN" dirty="0" smtClean="0"/>
              <a:t>–</a:t>
            </a:r>
            <a:r>
              <a:rPr lang="de-DE" dirty="0" smtClean="0"/>
              <a:t> an </a:t>
            </a:r>
            <a:r>
              <a:rPr lang="de-DE" dirty="0" smtClean="0"/>
              <a:t>IT </a:t>
            </a:r>
            <a:r>
              <a:rPr lang="de-DE" dirty="0" err="1" smtClean="0"/>
              <a:t>company</a:t>
            </a:r>
            <a:endParaRPr lang="de-DE" dirty="0"/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02" y="1268760"/>
            <a:ext cx="3457036" cy="4320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328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228184" y="188639"/>
            <a:ext cx="2808312" cy="6192689"/>
          </a:xfrm>
          <a:prstGeom prst="rect">
            <a:avLst/>
          </a:prstGeom>
          <a:solidFill>
            <a:srgbClr val="D9D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3" y="1268419"/>
            <a:ext cx="5715791" cy="4896891"/>
          </a:xfrm>
        </p:spPr>
        <p:txBody>
          <a:bodyPr/>
          <a:lstStyle/>
          <a:p>
            <a:r>
              <a:rPr lang="en-US" sz="1600" dirty="0" smtClean="0"/>
              <a:t>Strong startup mentality anchored in the company DNA</a:t>
            </a:r>
          </a:p>
          <a:p>
            <a:r>
              <a:rPr lang="en-US" sz="1600" dirty="0" smtClean="0"/>
              <a:t>Over 300 developers</a:t>
            </a:r>
          </a:p>
          <a:p>
            <a:r>
              <a:rPr lang="en-US" sz="1600" dirty="0" smtClean="0"/>
              <a:t>Small </a:t>
            </a:r>
            <a:r>
              <a:rPr lang="en-US" sz="1600" dirty="0"/>
              <a:t>c</a:t>
            </a:r>
            <a:r>
              <a:rPr lang="en-US" sz="1600" dirty="0" smtClean="0"/>
              <a:t>ompanies focusing on one product</a:t>
            </a:r>
          </a:p>
          <a:p>
            <a:pPr lvl="1"/>
            <a:r>
              <a:rPr lang="en-US" sz="1600" dirty="0" smtClean="0"/>
              <a:t>Own IT, Product Management, Managing Director</a:t>
            </a:r>
          </a:p>
          <a:p>
            <a:pPr lvl="1"/>
            <a:r>
              <a:rPr lang="en-US" sz="1600" dirty="0" smtClean="0"/>
              <a:t>Each IT-team focuses on one product, works in an agile environment and </a:t>
            </a:r>
            <a:r>
              <a:rPr lang="en-US" sz="1600" dirty="0" smtClean="0"/>
              <a:t>applies </a:t>
            </a:r>
            <a:r>
              <a:rPr lang="en-US" sz="1600" dirty="0" smtClean="0"/>
              <a:t>technologies that suit the products’ needs</a:t>
            </a:r>
          </a:p>
          <a:p>
            <a:r>
              <a:rPr lang="de-DE" sz="1600" dirty="0" smtClean="0"/>
              <a:t>Further </a:t>
            </a:r>
            <a:r>
              <a:rPr lang="de-DE" sz="1600" dirty="0" err="1" smtClean="0"/>
              <a:t>inhouse</a:t>
            </a:r>
            <a:r>
              <a:rPr lang="de-DE" sz="1600" dirty="0" smtClean="0"/>
              <a:t> </a:t>
            </a:r>
            <a:r>
              <a:rPr lang="de-DE" sz="1600" dirty="0" err="1" smtClean="0"/>
              <a:t>education</a:t>
            </a:r>
            <a:r>
              <a:rPr lang="de-DE" sz="1600" dirty="0" smtClean="0"/>
              <a:t>: </a:t>
            </a:r>
            <a:r>
              <a:rPr lang="de-DE" sz="1600" dirty="0" err="1" smtClean="0"/>
              <a:t>tech</a:t>
            </a:r>
            <a:r>
              <a:rPr lang="de-DE" sz="1600" dirty="0" smtClean="0"/>
              <a:t>-talks, </a:t>
            </a:r>
            <a:r>
              <a:rPr lang="de-DE" sz="1600" dirty="0" err="1" smtClean="0"/>
              <a:t>seminars</a:t>
            </a:r>
            <a:r>
              <a:rPr lang="de-DE" sz="1600" dirty="0" smtClean="0"/>
              <a:t>, </a:t>
            </a:r>
            <a:r>
              <a:rPr lang="de-DE" sz="1600" dirty="0" err="1" smtClean="0"/>
              <a:t>coding</a:t>
            </a:r>
            <a:r>
              <a:rPr lang="de-DE" sz="1600" dirty="0" smtClean="0"/>
              <a:t> </a:t>
            </a:r>
            <a:r>
              <a:rPr lang="de-DE" sz="1600" dirty="0" err="1" smtClean="0"/>
              <a:t>dojos</a:t>
            </a:r>
            <a:r>
              <a:rPr lang="de-DE" sz="1600" dirty="0" smtClean="0"/>
              <a:t>, </a:t>
            </a:r>
            <a:r>
              <a:rPr lang="de-DE" sz="1600" dirty="0" err="1" smtClean="0"/>
              <a:t>hackathons</a:t>
            </a:r>
            <a:r>
              <a:rPr lang="de-DE" sz="1600" dirty="0" smtClean="0"/>
              <a:t>, </a:t>
            </a:r>
            <a:r>
              <a:rPr lang="de-DE" sz="1600" dirty="0" err="1" smtClean="0"/>
              <a:t>external</a:t>
            </a:r>
            <a:r>
              <a:rPr lang="de-DE" sz="1600" dirty="0" smtClean="0"/>
              <a:t> </a:t>
            </a:r>
            <a:r>
              <a:rPr lang="de-DE" sz="1600" dirty="0" err="1" smtClean="0"/>
              <a:t>lectures</a:t>
            </a:r>
            <a:r>
              <a:rPr lang="de-DE" sz="1600" dirty="0" smtClean="0"/>
              <a:t>, </a:t>
            </a:r>
            <a:r>
              <a:rPr lang="de-DE" sz="1600" dirty="0" err="1" smtClean="0"/>
              <a:t>wiki</a:t>
            </a:r>
            <a:r>
              <a:rPr lang="de-DE" sz="1600" dirty="0" smtClean="0"/>
              <a:t>, </a:t>
            </a:r>
            <a:r>
              <a:rPr lang="de-DE" sz="1600" dirty="0" err="1" smtClean="0"/>
              <a:t>meetups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many</a:t>
            </a:r>
            <a:r>
              <a:rPr lang="de-DE" sz="1600" dirty="0" smtClean="0"/>
              <a:t> </a:t>
            </a:r>
            <a:r>
              <a:rPr lang="de-DE" sz="1600" dirty="0" err="1" smtClean="0"/>
              <a:t>other</a:t>
            </a:r>
            <a:r>
              <a:rPr lang="de-DE" sz="1600" dirty="0" smtClean="0"/>
              <a:t> </a:t>
            </a:r>
            <a:r>
              <a:rPr lang="de-DE" sz="1600" dirty="0" err="1" smtClean="0"/>
              <a:t>knowlege</a:t>
            </a:r>
            <a:r>
              <a:rPr lang="de-DE" sz="1600" dirty="0" smtClean="0"/>
              <a:t> </a:t>
            </a:r>
            <a:r>
              <a:rPr lang="de-DE" sz="1600" dirty="0" err="1" smtClean="0"/>
              <a:t>management</a:t>
            </a:r>
            <a:r>
              <a:rPr lang="de-DE" sz="1600" dirty="0" smtClean="0"/>
              <a:t> </a:t>
            </a:r>
            <a:r>
              <a:rPr lang="de-DE" sz="1600" dirty="0" err="1" smtClean="0"/>
              <a:t>platforms</a:t>
            </a:r>
            <a:endParaRPr lang="de-DE" sz="1600" dirty="0" smtClean="0"/>
          </a:p>
          <a:p>
            <a:r>
              <a:rPr lang="de-DE" sz="1600" dirty="0" err="1" smtClean="0"/>
              <a:t>Interconnectivity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all </a:t>
            </a:r>
            <a:r>
              <a:rPr lang="de-DE" sz="1600" dirty="0" err="1" smtClean="0"/>
              <a:t>products</a:t>
            </a:r>
            <a:r>
              <a:rPr lang="de-DE" sz="1600" dirty="0" smtClean="0"/>
              <a:t> </a:t>
            </a:r>
            <a:r>
              <a:rPr lang="de-DE" sz="1600" dirty="0" err="1" smtClean="0"/>
              <a:t>over</a:t>
            </a:r>
            <a:r>
              <a:rPr lang="de-DE" sz="1600" dirty="0" smtClean="0"/>
              <a:t> API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other</a:t>
            </a:r>
            <a:r>
              <a:rPr lang="de-DE" sz="1600" dirty="0"/>
              <a:t> </a:t>
            </a:r>
            <a:r>
              <a:rPr lang="de-DE" sz="1600" dirty="0" err="1"/>
              <a:t>interfaces</a:t>
            </a:r>
            <a:endParaRPr lang="de-DE" sz="1600" dirty="0"/>
          </a:p>
          <a:p>
            <a:r>
              <a:rPr lang="en-US" sz="1600" dirty="0"/>
              <a:t>All leading </a:t>
            </a:r>
            <a:r>
              <a:rPr lang="en-US" sz="1600" dirty="0" smtClean="0"/>
              <a:t>technologies, a variety of tech stacks</a:t>
            </a:r>
            <a:endParaRPr lang="en-US" sz="1600" dirty="0"/>
          </a:p>
          <a:p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CHECK24 </a:t>
            </a:r>
            <a:r>
              <a:rPr lang="mr-IN" dirty="0" smtClean="0"/>
              <a:t>–</a:t>
            </a:r>
            <a:r>
              <a:rPr lang="de-DE" dirty="0" smtClean="0"/>
              <a:t> A </a:t>
            </a:r>
            <a:r>
              <a:rPr lang="de-DE" dirty="0" err="1" smtClean="0"/>
              <a:t>tech</a:t>
            </a:r>
            <a:r>
              <a:rPr lang="de-DE" dirty="0" smtClean="0"/>
              <a:t> </a:t>
            </a:r>
            <a:r>
              <a:rPr lang="de-DE" dirty="0" err="1" smtClean="0"/>
              <a:t>oasis</a:t>
            </a:r>
            <a:endParaRPr lang="de-DE" dirty="0"/>
          </a:p>
        </p:txBody>
      </p:sp>
      <p:pic>
        <p:nvPicPr>
          <p:cNvPr id="7" name="Bild 28">
            <a:extLst>
              <a:ext uri="{FF2B5EF4-FFF2-40B4-BE49-F238E27FC236}">
                <a16:creationId xmlns:a16="http://schemas.microsoft.com/office/drawing/2014/main" xmlns="" id="{F73ED75B-70BD-4D28-99DF-BF57D8A2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50" y="2786454"/>
            <a:ext cx="655742" cy="1241322"/>
          </a:xfrm>
          <a:prstGeom prst="rect">
            <a:avLst/>
          </a:prstGeom>
        </p:spPr>
      </p:pic>
      <p:pic>
        <p:nvPicPr>
          <p:cNvPr id="8" name="Bild 31">
            <a:extLst>
              <a:ext uri="{FF2B5EF4-FFF2-40B4-BE49-F238E27FC236}">
                <a16:creationId xmlns:a16="http://schemas.microsoft.com/office/drawing/2014/main" xmlns="" id="{7D60B64B-119C-4B5B-9D43-5150D2EA8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24" y="350783"/>
            <a:ext cx="1327792" cy="813390"/>
          </a:xfrm>
          <a:prstGeom prst="rect">
            <a:avLst/>
          </a:prstGeom>
        </p:spPr>
      </p:pic>
      <p:pic>
        <p:nvPicPr>
          <p:cNvPr id="9" name="Bild 7">
            <a:extLst>
              <a:ext uri="{FF2B5EF4-FFF2-40B4-BE49-F238E27FC236}">
                <a16:creationId xmlns:a16="http://schemas.microsoft.com/office/drawing/2014/main" xmlns="" id="{849A97E9-2CD0-490F-A8EA-B1DA4156D0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86" y="2230962"/>
            <a:ext cx="1247902" cy="1203220"/>
          </a:xfrm>
          <a:prstGeom prst="rect">
            <a:avLst/>
          </a:prstGeom>
        </p:spPr>
      </p:pic>
      <p:pic>
        <p:nvPicPr>
          <p:cNvPr id="10" name="Bild 8">
            <a:extLst>
              <a:ext uri="{FF2B5EF4-FFF2-40B4-BE49-F238E27FC236}">
                <a16:creationId xmlns:a16="http://schemas.microsoft.com/office/drawing/2014/main" xmlns="" id="{0C41CC99-0E92-42FB-89B5-6E3749906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96" y="4948701"/>
            <a:ext cx="1157799" cy="887646"/>
          </a:xfrm>
          <a:prstGeom prst="rect">
            <a:avLst/>
          </a:prstGeom>
        </p:spPr>
      </p:pic>
      <p:pic>
        <p:nvPicPr>
          <p:cNvPr id="11" name="Bild 30">
            <a:extLst>
              <a:ext uri="{FF2B5EF4-FFF2-40B4-BE49-F238E27FC236}">
                <a16:creationId xmlns:a16="http://schemas.microsoft.com/office/drawing/2014/main" xmlns="" id="{C83DC018-93F9-4264-8F01-8DD75FA2B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86" y="3880047"/>
            <a:ext cx="1062582" cy="1027708"/>
          </a:xfrm>
          <a:prstGeom prst="rect">
            <a:avLst/>
          </a:prstGeom>
        </p:spPr>
      </p:pic>
      <p:pic>
        <p:nvPicPr>
          <p:cNvPr id="12" name="Bild 13">
            <a:extLst>
              <a:ext uri="{FF2B5EF4-FFF2-40B4-BE49-F238E27FC236}">
                <a16:creationId xmlns:a16="http://schemas.microsoft.com/office/drawing/2014/main" xmlns="" id="{5750D5F6-272C-4B60-B6BC-76415732D9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82" y="1326317"/>
            <a:ext cx="1406284" cy="7409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256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>
            <a:spLocks noChangeAspect="1"/>
          </p:cNvSpPr>
          <p:nvPr/>
        </p:nvSpPr>
        <p:spPr>
          <a:xfrm>
            <a:off x="2771800" y="1700238"/>
            <a:ext cx="3600400" cy="360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3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5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35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5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35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ackaTUM</a:t>
            </a:r>
            <a:r>
              <a:rPr lang="de-DE" sz="35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3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19252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Idea</a:t>
            </a:r>
            <a:r>
              <a:rPr lang="de-DE" dirty="0" smtClean="0"/>
              <a:t>: Find </a:t>
            </a:r>
            <a:r>
              <a:rPr lang="de-DE" dirty="0" err="1" smtClean="0"/>
              <a:t>hotels</a:t>
            </a:r>
            <a:r>
              <a:rPr lang="de-DE" dirty="0" smtClean="0"/>
              <a:t> at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dream</a:t>
            </a:r>
            <a:r>
              <a:rPr lang="de-DE" dirty="0" smtClean="0"/>
              <a:t> </a:t>
            </a:r>
            <a:r>
              <a:rPr lang="de-DE" dirty="0" err="1" smtClean="0"/>
              <a:t>locations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1026" name="5E17AA14-736B-482E-8DB5-4EFD042723CD" descr="BDFDB6E2-E1B4-42E0-8572-A6FD7C2B8880@CHECK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98" y="4563911"/>
            <a:ext cx="2169034" cy="154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pieren 5"/>
          <p:cNvGrpSpPr/>
          <p:nvPr/>
        </p:nvGrpSpPr>
        <p:grpSpPr>
          <a:xfrm>
            <a:off x="656213" y="3595988"/>
            <a:ext cx="1427186" cy="805878"/>
            <a:chOff x="493008" y="3095655"/>
            <a:chExt cx="1427186" cy="805878"/>
          </a:xfrm>
        </p:grpSpPr>
        <p:pic>
          <p:nvPicPr>
            <p:cNvPr id="1038" name="Picture 14" descr="Bildergebnis für macboo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08" y="3095655"/>
              <a:ext cx="1427186" cy="80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ildergebnis für websites trav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17" y="3156614"/>
              <a:ext cx="968304" cy="60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362" y="2891986"/>
            <a:ext cx="2780939" cy="1800989"/>
          </a:xfrm>
          <a:prstGeom prst="rect">
            <a:avLst/>
          </a:prstGeom>
        </p:spPr>
      </p:pic>
      <p:sp>
        <p:nvSpPr>
          <p:cNvPr id="18" name="TextBox 14"/>
          <p:cNvSpPr txBox="1"/>
          <p:nvPr/>
        </p:nvSpPr>
        <p:spPr>
          <a:xfrm>
            <a:off x="703786" y="3234462"/>
            <a:ext cx="123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Websites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31" y="1718240"/>
            <a:ext cx="2472871" cy="1545545"/>
          </a:xfrm>
          <a:prstGeom prst="rect">
            <a:avLst/>
          </a:prstGeom>
        </p:spPr>
      </p:pic>
      <p:sp>
        <p:nvSpPr>
          <p:cNvPr id="20" name="TextBox 14"/>
          <p:cNvSpPr txBox="1"/>
          <p:nvPr/>
        </p:nvSpPr>
        <p:spPr>
          <a:xfrm>
            <a:off x="467544" y="4792109"/>
            <a:ext cx="170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TV &amp; Ads</a:t>
            </a:r>
          </a:p>
        </p:txBody>
      </p:sp>
      <p:sp>
        <p:nvSpPr>
          <p:cNvPr id="21" name="TextBox 14"/>
          <p:cNvSpPr txBox="1"/>
          <p:nvPr/>
        </p:nvSpPr>
        <p:spPr>
          <a:xfrm>
            <a:off x="3677344" y="1420825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</a:pP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Photos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beautiful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landmarks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sights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endParaRPr lang="de-DE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rechts 6"/>
          <p:cNvSpPr/>
          <p:nvPr/>
        </p:nvSpPr>
        <p:spPr>
          <a:xfrm>
            <a:off x="2562563" y="3400690"/>
            <a:ext cx="493081" cy="2442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2" name="Picture 18" descr="https://img.myloview.de/fototapeten/problemlosung-idee-frage-antwort-160-10231407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0" t="33519"/>
          <a:stretch/>
        </p:blipFill>
        <p:spPr bwMode="auto">
          <a:xfrm>
            <a:off x="7946677" y="5301208"/>
            <a:ext cx="585763" cy="9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Wolkenförmige Legende 7"/>
          <p:cNvSpPr/>
          <p:nvPr/>
        </p:nvSpPr>
        <p:spPr>
          <a:xfrm>
            <a:off x="5436074" y="2522681"/>
            <a:ext cx="3590099" cy="2485319"/>
          </a:xfrm>
          <a:prstGeom prst="cloudCallout">
            <a:avLst>
              <a:gd name="adj1" fmla="val 20870"/>
              <a:gd name="adj2" fmla="val 635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Wow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beautiful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  <a:p>
            <a:pPr algn="ctr"/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wanna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ctr"/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hotels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nearby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ooms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85491" y="3500870"/>
            <a:ext cx="1525277" cy="113331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5009" y="1268760"/>
            <a:ext cx="148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Media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822" y="1707021"/>
            <a:ext cx="742850" cy="113891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900" y="5191036"/>
            <a:ext cx="1486868" cy="99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 16"/>
          <p:cNvSpPr/>
          <p:nvPr/>
        </p:nvSpPr>
        <p:spPr>
          <a:xfrm>
            <a:off x="916036" y="736359"/>
            <a:ext cx="7663163" cy="5435590"/>
          </a:xfrm>
          <a:prstGeom prst="ellipse">
            <a:avLst/>
          </a:pr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1085301" y="1422108"/>
            <a:ext cx="974244" cy="1752760"/>
            <a:chOff x="357396" y="1068869"/>
            <a:chExt cx="974244" cy="1752760"/>
          </a:xfrm>
        </p:grpSpPr>
        <p:pic>
          <p:nvPicPr>
            <p:cNvPr id="22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396" y="1068869"/>
              <a:ext cx="974244" cy="1752760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3" y="1247264"/>
              <a:ext cx="668221" cy="1188543"/>
            </a:xfrm>
            <a:prstGeom prst="rect">
              <a:avLst/>
            </a:prstGeom>
          </p:spPr>
        </p:pic>
        <p:pic>
          <p:nvPicPr>
            <p:cNvPr id="29" name="Picture 2" descr="ttps://upload.wikimedia.org/wikipedia/commons/a/af/Colosseum_Colosseo_Coliseum_%288082864097%29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47"/>
            <a:stretch/>
          </p:blipFill>
          <p:spPr bwMode="auto">
            <a:xfrm>
              <a:off x="519453" y="1340768"/>
              <a:ext cx="668171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pic>
        <p:nvPicPr>
          <p:cNvPr id="1026" name="Picture 2" descr="ttps://upload.wikimedia.org/wikipedia/commons/a/af/Colosseum_Colosseo_Coliseum_%288082864097%2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93" y="595727"/>
            <a:ext cx="2509588" cy="1670144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90967" y="2229173"/>
            <a:ext cx="2088232" cy="600164"/>
          </a:xfrm>
          <a:prstGeom prst="rect">
            <a:avLst/>
          </a:prstGeom>
          <a:solidFill>
            <a:srgbClr val="005EA8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</a:pPr>
            <a:r>
              <a:rPr lang="is-IS" sz="1400" b="1" dirty="0">
                <a:solidFill>
                  <a:schemeClr val="bg1"/>
                </a:solidFill>
              </a:rPr>
              <a:t>41.890251, </a:t>
            </a:r>
            <a:r>
              <a:rPr lang="is-IS" sz="1400" b="1" dirty="0" smtClean="0">
                <a:solidFill>
                  <a:schemeClr val="bg1"/>
                </a:solidFill>
              </a:rPr>
              <a:t>12.492373</a:t>
            </a:r>
          </a:p>
          <a:p>
            <a:pPr algn="ctr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</a:pPr>
            <a:r>
              <a:rPr lang="is-I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Rome, Italy</a:t>
            </a:r>
            <a:endParaRPr lang="de-DE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259632" y="2883589"/>
            <a:ext cx="2234552" cy="4020176"/>
            <a:chOff x="151268" y="2780928"/>
            <a:chExt cx="2260492" cy="4066845"/>
          </a:xfrm>
        </p:grpSpPr>
        <p:pic>
          <p:nvPicPr>
            <p:cNvPr id="27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268" y="2780928"/>
              <a:ext cx="2260492" cy="406684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85" y="3212976"/>
              <a:ext cx="1585978" cy="2891407"/>
            </a:xfrm>
            <a:prstGeom prst="rect">
              <a:avLst/>
            </a:prstGeom>
          </p:spPr>
        </p:pic>
      </p:grpSp>
      <p:sp>
        <p:nvSpPr>
          <p:cNvPr id="8" name="Pfeil nach rechts 7"/>
          <p:cNvSpPr/>
          <p:nvPr/>
        </p:nvSpPr>
        <p:spPr>
          <a:xfrm rot="19781738">
            <a:off x="2267835" y="1476939"/>
            <a:ext cx="648072" cy="4610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Pfeil nach rechts 29"/>
          <p:cNvSpPr/>
          <p:nvPr/>
        </p:nvSpPr>
        <p:spPr>
          <a:xfrm rot="1278416">
            <a:off x="6034957" y="1411173"/>
            <a:ext cx="648072" cy="4610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Pfeil nach rechts 30"/>
          <p:cNvSpPr/>
          <p:nvPr/>
        </p:nvSpPr>
        <p:spPr>
          <a:xfrm rot="6985470">
            <a:off x="6547348" y="3337106"/>
            <a:ext cx="648072" cy="4610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 descr="datetime.png (640×432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15359"/>
            <a:ext cx="2168762" cy="1463914"/>
          </a:xfrm>
          <a:prstGeom prst="rect">
            <a:avLst/>
          </a:prstGeom>
          <a:noFill/>
          <a:ln w="38100">
            <a:solidFill>
              <a:srgbClr val="005E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Pfeil nach rechts 31"/>
          <p:cNvSpPr/>
          <p:nvPr/>
        </p:nvSpPr>
        <p:spPr>
          <a:xfrm rot="10800000">
            <a:off x="3668515" y="4893678"/>
            <a:ext cx="648072" cy="4610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8000" indent="-285750">
              <a:spcBef>
                <a:spcPts val="600"/>
              </a:spcBef>
            </a:pPr>
            <a:r>
              <a:rPr lang="de-DE" b="1" dirty="0"/>
              <a:t>Google API </a:t>
            </a:r>
            <a:r>
              <a:rPr lang="de-DE" dirty="0"/>
              <a:t>(</a:t>
            </a:r>
            <a:r>
              <a:rPr lang="de-DE" dirty="0" err="1"/>
              <a:t>account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handed</a:t>
            </a:r>
            <a:r>
              <a:rPr lang="de-DE" dirty="0"/>
              <a:t> out)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  <a:p>
            <a:pPr marL="288000" indent="-285750">
              <a:spcBef>
                <a:spcPts val="600"/>
              </a:spcBef>
            </a:pPr>
            <a:r>
              <a:rPr lang="de-DE" b="1" dirty="0"/>
              <a:t>CHECK24 Hotel API</a:t>
            </a:r>
          </a:p>
          <a:p>
            <a:pPr marL="288000" indent="-285750">
              <a:spcBef>
                <a:spcPts val="600"/>
              </a:spcBef>
            </a:pPr>
            <a:r>
              <a:rPr lang="en-US" dirty="0"/>
              <a:t>Otherwise the </a:t>
            </a:r>
            <a:r>
              <a:rPr lang="en-US" b="1" dirty="0"/>
              <a:t>APIs </a:t>
            </a:r>
            <a:r>
              <a:rPr lang="en-US" b="1" dirty="0" smtClean="0"/>
              <a:t>and </a:t>
            </a:r>
            <a:r>
              <a:rPr lang="en-US" b="1" dirty="0"/>
              <a:t>sources of your choice</a:t>
            </a:r>
            <a:endParaRPr lang="de-DE" b="1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resources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88" y="2852936"/>
            <a:ext cx="5688632" cy="30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</a:pPr>
            <a:r>
              <a:rPr lang="de-DE" dirty="0"/>
              <a:t>Technology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choice</a:t>
            </a:r>
            <a:endParaRPr lang="de-DE" b="1" dirty="0"/>
          </a:p>
          <a:p>
            <a:pPr marL="285750" indent="-285750">
              <a:spcBef>
                <a:spcPts val="600"/>
              </a:spcBef>
            </a:pPr>
            <a:r>
              <a:rPr lang="de-DE" dirty="0"/>
              <a:t>Must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b="1" dirty="0"/>
              <a:t>web </a:t>
            </a:r>
            <a:r>
              <a:rPr lang="de-DE" b="1" dirty="0" err="1"/>
              <a:t>browser</a:t>
            </a:r>
            <a:endParaRPr lang="de-DE" b="1" dirty="0"/>
          </a:p>
          <a:p>
            <a:pPr marL="285750" indent="-285750">
              <a:spcBef>
                <a:spcPts val="600"/>
              </a:spcBef>
            </a:pPr>
            <a:r>
              <a:rPr lang="de-DE" dirty="0"/>
              <a:t>User must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 smtClean="0"/>
              <a:t>available</a:t>
            </a:r>
            <a:r>
              <a:rPr lang="de-DE" b="1" dirty="0" smtClean="0"/>
              <a:t> </a:t>
            </a:r>
            <a:r>
              <a:rPr lang="de-DE" b="1" dirty="0" err="1"/>
              <a:t>hotels</a:t>
            </a:r>
            <a:r>
              <a:rPr lang="de-DE" b="1" dirty="0"/>
              <a:t> </a:t>
            </a:r>
            <a:r>
              <a:rPr lang="de-DE" b="1" dirty="0" err="1"/>
              <a:t>nearby</a:t>
            </a:r>
            <a:endParaRPr lang="de-DE" b="1" dirty="0"/>
          </a:p>
          <a:p>
            <a:pPr marL="285750" indent="-285750">
              <a:spcBef>
                <a:spcPts val="600"/>
              </a:spcBef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smtClean="0"/>
              <a:t>on </a:t>
            </a:r>
            <a:r>
              <a:rPr lang="de-DE" dirty="0"/>
              <a:t>a </a:t>
            </a:r>
            <a:r>
              <a:rPr lang="de-DE" b="1" dirty="0" err="1"/>
              <a:t>smartphone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camera</a:t>
            </a:r>
            <a:endParaRPr lang="de-DE" b="1" dirty="0"/>
          </a:p>
          <a:p>
            <a:pPr marL="285750" indent="-285750">
              <a:spcBef>
                <a:spcPts val="600"/>
              </a:spcBef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b="1" dirty="0" err="1"/>
              <a:t>hotel</a:t>
            </a:r>
            <a:r>
              <a:rPr lang="de-DE" b="1" dirty="0"/>
              <a:t> </a:t>
            </a:r>
            <a:r>
              <a:rPr lang="de-DE" b="1" dirty="0" err="1"/>
              <a:t>filter</a:t>
            </a:r>
            <a:r>
              <a:rPr lang="de-DE" dirty="0"/>
              <a:t> </a:t>
            </a:r>
            <a:r>
              <a:rPr lang="de-DE" dirty="0" err="1"/>
              <a:t>opportunities</a:t>
            </a:r>
            <a:endParaRPr lang="de-DE" dirty="0"/>
          </a:p>
          <a:p>
            <a:pPr marL="285750" indent="-285750">
              <a:spcBef>
                <a:spcPts val="600"/>
              </a:spcBef>
            </a:pPr>
            <a:r>
              <a:rPr lang="de-DE" dirty="0"/>
              <a:t>Optional: </a:t>
            </a:r>
            <a:r>
              <a:rPr lang="de-DE" dirty="0" err="1"/>
              <a:t>responsive</a:t>
            </a:r>
            <a:r>
              <a:rPr lang="de-DE" dirty="0"/>
              <a:t> design</a:t>
            </a:r>
          </a:p>
          <a:p>
            <a:pPr marL="285750" indent="-285750">
              <a:spcBef>
                <a:spcPts val="600"/>
              </a:spcBef>
            </a:pPr>
            <a:r>
              <a:rPr lang="de-DE" dirty="0"/>
              <a:t>Optional: </a:t>
            </a:r>
            <a:r>
              <a:rPr lang="de-DE" dirty="0" err="1"/>
              <a:t>implementation</a:t>
            </a:r>
            <a:r>
              <a:rPr lang="de-DE" dirty="0"/>
              <a:t> on a </a:t>
            </a:r>
            <a:r>
              <a:rPr lang="de-DE" dirty="0" err="1"/>
              <a:t>map</a:t>
            </a:r>
            <a:endParaRPr lang="de-DE" dirty="0"/>
          </a:p>
          <a:p>
            <a:pPr marL="285750" indent="-285750">
              <a:spcBef>
                <a:spcPts val="600"/>
              </a:spcBef>
            </a:pPr>
            <a:r>
              <a:rPr lang="de-DE" dirty="0"/>
              <a:t>Optional: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pPr marL="285750" indent="-285750">
              <a:spcBef>
                <a:spcPts val="600"/>
              </a:spcBef>
            </a:pPr>
            <a:r>
              <a:rPr lang="de-DE" dirty="0"/>
              <a:t>Optional: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000000"/>
                </a:solidFill>
              </a:rPr>
              <a:t>special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interest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of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the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person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using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your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application</a:t>
            </a: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</a:pPr>
            <a:endParaRPr lang="de-DE" dirty="0" smtClean="0"/>
          </a:p>
          <a:p>
            <a:pPr marL="285750" indent="-285750">
              <a:spcBef>
                <a:spcPts val="600"/>
              </a:spcBef>
            </a:pPr>
            <a:r>
              <a:rPr lang="de-DE" b="1" dirty="0" smtClean="0"/>
              <a:t>Last </a:t>
            </a:r>
            <a:r>
              <a:rPr lang="de-DE" b="1" dirty="0" smtClean="0"/>
              <a:t>but not least: </a:t>
            </a:r>
            <a:r>
              <a:rPr lang="de-DE" b="1" dirty="0"/>
              <a:t>Must</a:t>
            </a:r>
            <a:r>
              <a:rPr lang="de-DE" b="1" dirty="0" smtClean="0"/>
              <a:t>!!! </a:t>
            </a:r>
            <a:r>
              <a:rPr lang="de-DE" b="1" dirty="0" err="1" smtClean="0"/>
              <a:t>Implement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/>
              <a:t>features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dreams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 smtClean="0"/>
              <a:t>requirements</a:t>
            </a:r>
            <a:endParaRPr lang="de-DE" dirty="0"/>
          </a:p>
        </p:txBody>
      </p:sp>
      <p:pic>
        <p:nvPicPr>
          <p:cNvPr id="6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847" y="1233811"/>
            <a:ext cx="1356682" cy="244080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72" y="1457669"/>
            <a:ext cx="967702" cy="17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4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3" y="2852995"/>
            <a:ext cx="2102813" cy="14025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0"/>
            <a:ext cx="8645568" cy="863600"/>
          </a:xfrm>
        </p:spPr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brought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23" y="1928177"/>
            <a:ext cx="2329898" cy="1508886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20" y="580397"/>
            <a:ext cx="2472871" cy="154554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83" y="3840314"/>
            <a:ext cx="2148056" cy="1208282"/>
          </a:xfrm>
          <a:prstGeom prst="rect">
            <a:avLst/>
          </a:prstGeom>
        </p:spPr>
      </p:pic>
      <p:pic>
        <p:nvPicPr>
          <p:cNvPr id="22" name="5E17AA14-736B-482E-8DB5-4EFD042723CD" descr="BDFDB6E2-E1B4-42E0-8572-A6FD7C2B8880@CHECK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645064"/>
            <a:ext cx="2036002" cy="145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llipse 15"/>
          <p:cNvSpPr/>
          <p:nvPr/>
        </p:nvSpPr>
        <p:spPr>
          <a:xfrm>
            <a:off x="1602510" y="1196752"/>
            <a:ext cx="2033386" cy="2016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800"/>
              </a:spcBef>
            </a:pPr>
            <a:r>
              <a:rPr lang="en-US" sz="1400" dirty="0"/>
              <a:t>Access to </a:t>
            </a:r>
            <a:r>
              <a:rPr lang="en-US" sz="1400" dirty="0" smtClean="0"/>
              <a:t>Google’s </a:t>
            </a:r>
            <a:r>
              <a:rPr lang="en-US" sz="1400" dirty="0"/>
              <a:t>closed b</a:t>
            </a:r>
            <a:r>
              <a:rPr lang="en-US" sz="1400" dirty="0" smtClean="0"/>
              <a:t>eta </a:t>
            </a:r>
            <a:r>
              <a:rPr lang="en-US" sz="1400" dirty="0"/>
              <a:t>API</a:t>
            </a:r>
            <a:endParaRPr lang="en-US" sz="1400" b="1" dirty="0"/>
          </a:p>
        </p:txBody>
      </p:sp>
      <p:sp>
        <p:nvSpPr>
          <p:cNvPr id="20" name="Ellipse 19"/>
          <p:cNvSpPr/>
          <p:nvPr/>
        </p:nvSpPr>
        <p:spPr>
          <a:xfrm>
            <a:off x="1614308" y="3737421"/>
            <a:ext cx="2033386" cy="2016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800"/>
              </a:spcBef>
            </a:pPr>
            <a:r>
              <a:rPr lang="en-US" sz="1400" dirty="0"/>
              <a:t>Access to our CHECK24 Hotel-API</a:t>
            </a:r>
          </a:p>
        </p:txBody>
      </p:sp>
    </p:spTree>
    <p:extLst>
      <p:ext uri="{BB962C8B-B14F-4D97-AF65-F5344CB8AC3E}">
        <p14:creationId xmlns:p14="http://schemas.microsoft.com/office/powerpoint/2010/main" val="270277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theme/theme1.xml><?xml version="1.0" encoding="utf-8"?>
<a:theme xmlns:a="http://schemas.openxmlformats.org/drawingml/2006/main" name="Larissa-Design">
  <a:themeElements>
    <a:clrScheme name="CHECK24">
      <a:dk1>
        <a:srgbClr val="000000"/>
      </a:dk1>
      <a:lt1>
        <a:sysClr val="window" lastClr="FFFFFF"/>
      </a:lt1>
      <a:dk2>
        <a:srgbClr val="005EA8"/>
      </a:dk2>
      <a:lt2>
        <a:srgbClr val="EEECE1"/>
      </a:lt2>
      <a:accent1>
        <a:srgbClr val="005EA8"/>
      </a:accent1>
      <a:accent2>
        <a:srgbClr val="7AB51D"/>
      </a:accent2>
      <a:accent3>
        <a:srgbClr val="F6B800"/>
      </a:accent3>
      <a:accent4>
        <a:srgbClr val="009EE1"/>
      </a:accent4>
      <a:accent5>
        <a:srgbClr val="F24900"/>
      </a:accent5>
      <a:accent6>
        <a:srgbClr val="DBF1FB"/>
      </a:accent6>
      <a:hlink>
        <a:srgbClr val="005EA8"/>
      </a:hlink>
      <a:folHlink>
        <a:srgbClr val="58585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80975" indent="-180975" eaLnBrk="1" hangingPunct="1">
          <a:spcBef>
            <a:spcPts val="600"/>
          </a:spcBef>
          <a:spcAft>
            <a:spcPts val="0"/>
          </a:spcAft>
          <a:buClr>
            <a:schemeClr val="tx2"/>
          </a:buClr>
          <a:buFont typeface="Arial" panose="020B0604020202020204" pitchFamily="34" charset="0"/>
          <a:buChar char="•"/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359</Words>
  <Application>Microsoft Macintosh PowerPoint</Application>
  <PresentationFormat>On-screen Show (4:3)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Symbol</vt:lpstr>
      <vt:lpstr>Arial</vt:lpstr>
      <vt:lpstr>Larissa-Design</vt:lpstr>
      <vt:lpstr>PowerPoint Presentation</vt:lpstr>
      <vt:lpstr>CHECK24 – an IT company</vt:lpstr>
      <vt:lpstr>CHECK24 – A tech oasis</vt:lpstr>
      <vt:lpstr>PowerPoint Presentation</vt:lpstr>
      <vt:lpstr>Idea: Find hotels at your dream locations easily!</vt:lpstr>
      <vt:lpstr>Workflow</vt:lpstr>
      <vt:lpstr>Technical resources</vt:lpstr>
      <vt:lpstr>Technical requirements</vt:lpstr>
      <vt:lpstr>What we brought for you?</vt:lpstr>
      <vt:lpstr>This could be your price</vt:lpstr>
      <vt:lpstr>PowerPoint Presentation</vt:lpstr>
    </vt:vector>
  </TitlesOfParts>
  <Company>CHECK24 Vergleichsportal GmbH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für die Präsentation</dc:title>
  <dc:creator>svenja.rafflenbeul@check24.de</dc:creator>
  <cp:lastModifiedBy>D C</cp:lastModifiedBy>
  <cp:revision>184</cp:revision>
  <cp:lastPrinted>2016-09-13T12:56:47Z</cp:lastPrinted>
  <dcterms:created xsi:type="dcterms:W3CDTF">2015-08-21T12:22:06Z</dcterms:created>
  <dcterms:modified xsi:type="dcterms:W3CDTF">2017-11-17T13:58:42Z</dcterms:modified>
</cp:coreProperties>
</file>